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ACBD5-EB49-43A0-B944-022F62E7AD2F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67D80-5F7C-4A11-8BFC-86C9AA204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нак завершения 4"/>
          <p:cNvSpPr/>
          <p:nvPr/>
        </p:nvSpPr>
        <p:spPr>
          <a:xfrm>
            <a:off x="571472" y="4000504"/>
            <a:ext cx="8143932" cy="1643074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4357695"/>
            <a:ext cx="6286544" cy="928694"/>
          </a:xfrm>
          <a:ln/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Соединение шпилечное</a:t>
            </a:r>
            <a:endParaRPr lang="ru-RU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3" descr="Фрагмен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714356"/>
            <a:ext cx="1525528" cy="2597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Гайка М24.jpg"/>
          <p:cNvPicPr>
            <a:picLocks noChangeAspect="1"/>
          </p:cNvPicPr>
          <p:nvPr/>
        </p:nvPicPr>
        <p:blipFill>
          <a:blip r:embed="rId3"/>
          <a:srcRect t="4461" b="6316"/>
          <a:stretch>
            <a:fillRect/>
          </a:stretch>
        </p:blipFill>
        <p:spPr>
          <a:xfrm>
            <a:off x="6715140" y="500042"/>
            <a:ext cx="1322428" cy="1428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Деталь.jpg"/>
          <p:cNvPicPr>
            <a:picLocks noChangeAspect="1"/>
          </p:cNvPicPr>
          <p:nvPr/>
        </p:nvPicPr>
        <p:blipFill>
          <a:blip r:embed="rId4"/>
          <a:srcRect l="7488" t="11253" r="6399" b="9977"/>
          <a:stretch>
            <a:fillRect/>
          </a:stretch>
        </p:blipFill>
        <p:spPr>
          <a:xfrm>
            <a:off x="1000100" y="1428736"/>
            <a:ext cx="1380182" cy="1500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reflection blurRad="6350" stA="50000" endA="300" endPos="55500" dist="50800" dir="5400000" sy="-100000" algn="bl" rotWithShape="0"/>
          </a:effectLst>
        </p:spPr>
        <p:txBody>
          <a:bodyPr>
            <a:normAutofit fontScale="90000"/>
          </a:bodyPr>
          <a:lstStyle/>
          <a:p>
            <a:pPr lvl="0"/>
            <a:r>
              <a:rPr lang="ru-RU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Шпилька</a:t>
            </a:r>
            <a:br>
              <a:rPr lang="ru-RU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714620"/>
            <a:ext cx="8229600" cy="3768733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400" b="1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Шпилька –</a:t>
            </a:r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</a:rPr>
              <a:t>деталь, представляющая собой стержень, имеющий на одном конце (ввинчиваемом) резьбу для ввинчивания в одну из соединяемых деталей </a:t>
            </a:r>
            <a:r>
              <a:rPr lang="en-US" sz="2400" b="1" spc="50" dirty="0" smtClean="0">
                <a:ln w="11430"/>
              </a:rPr>
              <a:t>l</a:t>
            </a:r>
            <a:r>
              <a:rPr lang="ru-RU" sz="2400" b="1" spc="50" baseline="-25000" dirty="0" smtClean="0">
                <a:ln w="11430"/>
              </a:rPr>
              <a:t>0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</a:rPr>
              <a:t>,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</a:rPr>
              <a:t>а на другом (гаечном) – резьбу для навинчивания гайки </a:t>
            </a:r>
            <a:r>
              <a:rPr lang="en-US" sz="2400" b="1" spc="50" dirty="0" smtClean="0">
                <a:ln w="11430"/>
              </a:rPr>
              <a:t>l</a:t>
            </a:r>
            <a:r>
              <a:rPr lang="ru-RU" sz="2400" b="1" spc="50" dirty="0" smtClean="0">
                <a:ln w="11430"/>
              </a:rPr>
              <a:t>.</a:t>
            </a:r>
          </a:p>
          <a:p>
            <a:pPr lvl="0">
              <a:buNone/>
            </a:pPr>
            <a:endParaRPr lang="ru-RU" sz="2400" b="1" spc="50" dirty="0" smtClean="0">
              <a:ln w="11430"/>
            </a:endParaRPr>
          </a:p>
          <a:p>
            <a:pPr lvl="0">
              <a:buNone/>
            </a:pPr>
            <a:r>
              <a:rPr lang="ru-RU" sz="2400" b="1" spc="50" dirty="0" smtClean="0">
                <a:ln w="11430"/>
              </a:rPr>
              <a:t>	Шпильки применяют вместо болтов, когда нет места для головки болта и в случае нецелесообразности установки длинного болта при значительной толщине одной из деталей.</a:t>
            </a:r>
          </a:p>
          <a:p>
            <a:endParaRPr lang="ru-RU" dirty="0"/>
          </a:p>
        </p:txBody>
      </p:sp>
      <p:pic>
        <p:nvPicPr>
          <p:cNvPr id="4" name="Содержимое 3" descr="Чертеж1.jpg"/>
          <p:cNvPicPr>
            <a:picLocks noChangeAspect="1"/>
          </p:cNvPicPr>
          <p:nvPr/>
        </p:nvPicPr>
        <p:blipFill>
          <a:blip r:embed="rId2" cstate="print"/>
          <a:srcRect l="3005" t="13441" r="3842" b="9272"/>
          <a:stretch>
            <a:fillRect/>
          </a:stretch>
        </p:blipFill>
        <p:spPr>
          <a:xfrm>
            <a:off x="2714612" y="928670"/>
            <a:ext cx="3658868" cy="135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Пример условного обозначения шпильки: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Чертеж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4920"/>
          <a:stretch>
            <a:fillRect/>
          </a:stretch>
        </p:blipFill>
        <p:spPr>
          <a:xfrm>
            <a:off x="1928794" y="1571612"/>
            <a:ext cx="5429288" cy="2761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28596" y="4286256"/>
            <a:ext cx="8229600" cy="200026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Шпилька</a:t>
            </a:r>
            <a:r>
              <a:rPr kumimoji="0" lang="ru-RU" sz="28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диаметром резьбы 16мм, с крупным шагом, с полем допуска 6</a:t>
            </a:r>
            <a:r>
              <a:rPr kumimoji="0" lang="en-US" sz="28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</a:t>
            </a:r>
            <a:r>
              <a:rPr kumimoji="0" lang="ru-RU" sz="28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, длиной 120мм, класса прочности 5.8, без покрытия.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Последовательность вычерчивания резьбового отверстия: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257940" cy="452596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Изображают отверстие без резьбы </a:t>
            </a:r>
            <a:r>
              <a:rPr lang="en-US" sz="2800" i="1" dirty="0" smtClean="0"/>
              <a:t>d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=0,85</a:t>
            </a:r>
            <a:r>
              <a:rPr lang="en-US" sz="2800" i="1" dirty="0" smtClean="0"/>
              <a:t>d</a:t>
            </a:r>
            <a:r>
              <a:rPr lang="ru-RU" sz="2800" dirty="0" smtClean="0"/>
              <a:t> глубиной </a:t>
            </a:r>
            <a:r>
              <a:rPr lang="en-US" sz="2800" i="1" dirty="0" smtClean="0"/>
              <a:t>l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=</a:t>
            </a:r>
            <a:r>
              <a:rPr lang="en-US" sz="2800" i="1" dirty="0" smtClean="0"/>
              <a:t>l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+0,85</a:t>
            </a:r>
            <a:r>
              <a:rPr lang="en-US" sz="2800" i="1" dirty="0" smtClean="0"/>
              <a:t>d</a:t>
            </a:r>
            <a:r>
              <a:rPr lang="ru-RU" sz="2800" i="1" dirty="0" smtClean="0"/>
              <a:t>. </a:t>
            </a:r>
            <a:r>
              <a:rPr lang="ru-RU" sz="2800" dirty="0" smtClean="0"/>
              <a:t>Отверстие заканчивается конической поверхностью с углом конуса, равным 120</a:t>
            </a:r>
            <a:r>
              <a:rPr lang="ru-RU" sz="2800" i="1" dirty="0" smtClean="0"/>
              <a:t>°.  </a:t>
            </a:r>
            <a:r>
              <a:rPr lang="ru-RU" sz="2800" dirty="0" smtClean="0"/>
              <a:t>Шпилька ввинчивается в резьбовое отверстие детали на всю длину резьбы </a:t>
            </a:r>
            <a:r>
              <a:rPr lang="en-US" sz="2800" i="1" dirty="0" smtClean="0"/>
              <a:t>l</a:t>
            </a:r>
            <a:r>
              <a:rPr lang="ru-RU" sz="2800" baseline="-25000" dirty="0" smtClean="0"/>
              <a:t>1.</a:t>
            </a:r>
            <a:r>
              <a:rPr lang="ru-RU" sz="2800" dirty="0" smtClean="0"/>
              <a:t> </a:t>
            </a:r>
          </a:p>
          <a:p>
            <a:endParaRPr lang="ru-RU" sz="2800" dirty="0"/>
          </a:p>
        </p:txBody>
      </p:sp>
      <p:pic>
        <p:nvPicPr>
          <p:cNvPr id="4" name="Рисунок 3" descr="Чертеж3.jpg"/>
          <p:cNvPicPr>
            <a:picLocks noChangeAspect="1"/>
          </p:cNvPicPr>
          <p:nvPr/>
        </p:nvPicPr>
        <p:blipFill>
          <a:blip r:embed="rId2"/>
          <a:srcRect l="13896" t="2928" r="16625" b="4844"/>
          <a:stretch>
            <a:fillRect/>
          </a:stretch>
        </p:blipFill>
        <p:spPr>
          <a:xfrm>
            <a:off x="6858016" y="1500174"/>
            <a:ext cx="2143140" cy="4500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84615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Чертеж шпилечного соединения: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СШ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928670"/>
            <a:ext cx="6143668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357918" y="1285860"/>
            <a:ext cx="2786082" cy="3857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 – 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высота гайки,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высота шайбы,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K</a:t>
            </a:r>
            <a:r>
              <a:rPr lang="ru-RU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– </a:t>
            </a:r>
            <a:r>
              <a:rPr lang="ru-RU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выход конца шпильки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      за гайку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С</a:t>
            </a:r>
            <a:r>
              <a:rPr lang="ru-RU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– толщина детали,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диаметр шайбы,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d</a:t>
            </a:r>
            <a:r>
              <a:rPr kumimoji="0" lang="ru-RU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ru-RU" i="0" u="none" strike="noStrike" kern="1200" cap="none" spc="0" normalizeH="0" baseline="-2500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</a:t>
            </a:r>
            <a:r>
              <a:rPr kumimoji="0" lang="en-US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внутренний диаметр резьбы,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l</a:t>
            </a:r>
            <a:r>
              <a:rPr lang="en-US" b="1" baseline="-2500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1</a:t>
            </a:r>
            <a:r>
              <a:rPr lang="en-US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– </a:t>
            </a:r>
            <a:r>
              <a:rPr lang="ru-RU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длина ввинчиваемого резьбового конца шпильки,</a:t>
            </a:r>
          </a:p>
          <a:p>
            <a:pPr lvl="0">
              <a:spcBef>
                <a:spcPct val="0"/>
              </a:spcBef>
              <a:defRPr/>
            </a:pPr>
            <a:r>
              <a:rPr lang="en-US" b="1" i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l</a:t>
            </a:r>
            <a:r>
              <a:rPr lang="ru-RU" b="1" baseline="-2500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0</a:t>
            </a:r>
            <a:r>
              <a:rPr lang="ru-RU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- гаечный конец шпильки для ввинчивания </a:t>
            </a:r>
            <a:r>
              <a:rPr lang="ru-RU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гайки,</a:t>
            </a:r>
          </a:p>
          <a:p>
            <a:pPr lvl="0">
              <a:spcBef>
                <a:spcPct val="0"/>
              </a:spcBef>
              <a:defRPr/>
            </a:pPr>
            <a:r>
              <a:rPr lang="en-US" b="1" i="1" dirty="0" smtClean="0">
                <a:solidFill>
                  <a:srgbClr val="0070C0"/>
                </a:solidFill>
              </a:rPr>
              <a:t>l</a:t>
            </a:r>
            <a:r>
              <a:rPr lang="en-US" dirty="0" smtClean="0">
                <a:solidFill>
                  <a:srgbClr val="0070C0"/>
                </a:solidFill>
              </a:rPr>
              <a:t> –</a:t>
            </a:r>
            <a:r>
              <a:rPr lang="ru-RU" dirty="0" smtClean="0">
                <a:solidFill>
                  <a:srgbClr val="0070C0"/>
                </a:solidFill>
              </a:rPr>
              <a:t> длина шпильки.</a:t>
            </a:r>
            <a:endParaRPr lang="ru-RU" dirty="0" smtClean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ru-RU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i="0" u="none" strike="noStrike" kern="1200" cap="none" spc="0" normalizeH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176</Words>
  <Application>Microsoft Office PowerPoint</Application>
  <PresentationFormat>Экран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Соединение шпилечное</vt:lpstr>
      <vt:lpstr>Шпилька </vt:lpstr>
      <vt:lpstr>Пример условного обозначения шпильки:</vt:lpstr>
      <vt:lpstr>Последовательность вычерчивания резьбового отверстия:</vt:lpstr>
      <vt:lpstr>Чертеж шпилечного соединения: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Соединение шпилечное</dc:title>
  <dc:creator>Макс</dc:creator>
  <cp:lastModifiedBy>Макс</cp:lastModifiedBy>
  <cp:revision>23</cp:revision>
  <dcterms:created xsi:type="dcterms:W3CDTF">2017-06-10T07:29:23Z</dcterms:created>
  <dcterms:modified xsi:type="dcterms:W3CDTF">2017-06-14T05:30:16Z</dcterms:modified>
</cp:coreProperties>
</file>